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63" r:id="rId11"/>
    <p:sldId id="270" r:id="rId12"/>
    <p:sldId id="268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76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64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9410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843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2940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862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482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9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76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95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870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14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952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87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4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9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5E19B-29FB-4542-8BEA-D89152FE56F3}" type="datetimeFigureOut">
              <a:rPr lang="ru-RU" smtClean="0"/>
              <a:t>08.09.2022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25B478-67C0-4399-BD2E-11A1156CFB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1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ormative_reference_dictionary.academic.ru/50938/%D0%9F%D0%B8%D0%BA%D0%BE%D0%B2%D0%B0%D1%8F_%D0%BC%D0%BE%D1%89%D0%BD%D0%BE%D1%81%D1%82%D1%8C_%D0%BF%D0%B5%D1%80%D0%B5%D0%B4%D0%B0%D1%82%D1%87%D0%B8%D0%BA%D0%B0" TargetMode="External"/><Relationship Id="rId2" Type="http://schemas.openxmlformats.org/officeDocument/2006/relationships/hyperlink" Target="https://telecom.academic.ru/4535/%D0%A1%D1%80%D0%B5%D0%B4%D0%BD%D1%8F%D1%8F_%D0%BC%D0%BE%D1%89%D0%BD%D0%BE%D1%81%D1%82%D1%8C_(%D1%80%D0%B0%D0%B4%D0%B8%D0%BE%D0%BF%D0%B5%D1%80%D0%B5%D0%B4%D0%B0%D1%82%D1%87%D0%B8%D0%BA%D0%B0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fficial.academic.ru/3711/%D0%92%D1%8B%D1%85%D0%BE%D0%B4%D0%BD%D0%B0%D1%8F_%D0%BC%D0%BE%D1%89%D0%BD%D0%BE%D1%81%D1%82%D1%8C_%D0%BF%D0%B5%D1%80%D0%B5%D0%B4%D0%B0%D1%82%D1%87%D0%B8%D0%BA%D0%B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37625"/>
            <a:ext cx="9835010" cy="1482383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Ставропольский государственный аграрный университет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информационных систем</a:t>
            </a:r>
            <a:b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Информационные системы и технологии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485901"/>
            <a:ext cx="7766936" cy="3661832"/>
          </a:xfrm>
        </p:spPr>
        <p:txBody>
          <a:bodyPr>
            <a:normAutofit/>
          </a:bodyPr>
          <a:lstStyle/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ПРАКТИЧЕСКОЕ ЗАНЯТИЕ  1</a:t>
            </a:r>
          </a:p>
          <a:p>
            <a:pPr algn="ctr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МАТЕМАТИЧЕСКИЙ РАСЧЕТ ДАЛЬНОСТИ WI-FI СИГНАЛА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Ставрополь, 2022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> </a:t>
            </a:r>
          </a:p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58" y="3316817"/>
            <a:ext cx="4427220" cy="299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11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389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Затухание в кабеле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1634" y="1626577"/>
            <a:ext cx="11324166" cy="4652177"/>
          </a:xfrm>
        </p:spPr>
        <p:txBody>
          <a:bodyPr/>
          <a:lstStyle/>
          <a:p>
            <a:pPr marL="0" indent="0">
              <a:buNone/>
            </a:pPr>
            <a:r>
              <a:rPr lang="ru-RU" i="1" dirty="0"/>
              <a:t>Затухание</a:t>
            </a:r>
            <a:r>
              <a:rPr lang="ru-RU" dirty="0"/>
              <a:t> показывает насколько уменьшается мощность (амплитуда) эталонного сигнала на выходе линии связи по сравнению с мощностью (амплитудой) сигнала на входе этой линии. Затухание характерно как для аналоговых, так и цифровых сигналов и растет с увеличением частоты сигнала и длины кабеля передающей среды. Существует конечное значение для расстояния, которое сигнал может пройти без усиления или восстановления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Эта характеристика измеряется в децибелах (</a:t>
            </a:r>
            <a:r>
              <a:rPr lang="ru-RU" dirty="0" err="1"/>
              <a:t>dB</a:t>
            </a:r>
            <a:r>
              <a:rPr lang="ru-RU" dirty="0"/>
              <a:t>) и определяется по формуле </a:t>
            </a:r>
            <a:r>
              <a:rPr lang="ru-RU" dirty="0" smtClean="0"/>
              <a:t>: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где  - мощность на выходе,  - мощность на входе.</a:t>
            </a:r>
          </a:p>
        </p:txBody>
      </p:sp>
      <p:pic>
        <p:nvPicPr>
          <p:cNvPr id="5122" name="Picture 2" descr="https://www.ok-t.ru/studopediaru/baza12/373028494636.files/image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52" y="3528028"/>
            <a:ext cx="2517286" cy="107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383" y="4607169"/>
            <a:ext cx="314325" cy="238125"/>
          </a:xfrm>
          <a:prstGeom prst="rect">
            <a:avLst/>
          </a:prstGeom>
        </p:spPr>
      </p:pic>
      <p:pic>
        <p:nvPicPr>
          <p:cNvPr id="5124" name="Picture 4" descr="https://www.ok-t.ru/studopediaru/baza12/373028494636.files/image0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2286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5846" y="4607169"/>
            <a:ext cx="228600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4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   кабеля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678" y="2160588"/>
            <a:ext cx="483668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5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42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Описание затухания</a:t>
            </a:r>
            <a:endParaRPr lang="ru-RU" dirty="0"/>
          </a:p>
        </p:txBody>
      </p:sp>
      <p:pic>
        <p:nvPicPr>
          <p:cNvPr id="1026" name="Picture 2" descr="https://present5.com/presentation/1/70704290_437023519.pdf-img/70704290_437023519.pdf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852" y="1378634"/>
            <a:ext cx="9078349" cy="5106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753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73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Чувствительность приемника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3385" y="1452807"/>
            <a:ext cx="8570617" cy="40038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Чувствительность приемника </a:t>
            </a:r>
            <a:r>
              <a:rPr lang="ru-RU" dirty="0"/>
              <a:t>определяется коэффициентом его усиления К</a:t>
            </a:r>
            <a:r>
              <a:rPr lang="ru-RU" baseline="-25000" dirty="0"/>
              <a:t>УС</a:t>
            </a:r>
            <a:r>
              <a:rPr lang="ru-RU" dirty="0"/>
              <a:t>. Приемник должен обеспечивать усиление даже самых слабых входных сигналов до выходного уровня, необходимого для нормального функционирования устройства, однако, на входе приемника действуют помехи и шумы, которые также усиливаются в приемнике и могут ухудшать качество его функционирования. Кроме того, на выходе приемника появляются его усиленные внутренние шумы. Чем меньше внутренние шумы, тем лучше качество приемника, тем выше чувствительность приемника.</a:t>
            </a:r>
          </a:p>
          <a:p>
            <a:pPr marL="0" indent="0">
              <a:buNone/>
            </a:pPr>
            <a:r>
              <a:rPr lang="ru-RU" b="1" dirty="0"/>
              <a:t>Реальная чувствительность </a:t>
            </a:r>
            <a:r>
              <a:rPr lang="ru-RU" dirty="0"/>
              <a:t>приемника равна </a:t>
            </a:r>
            <a:r>
              <a:rPr lang="ru-RU" dirty="0" err="1"/>
              <a:t>э.д.с</a:t>
            </a:r>
            <a:r>
              <a:rPr lang="ru-RU" dirty="0"/>
              <a:t>. (или номинальной мощности) сигнала в антенне, при которой напряжение (мощность) сигнала на выходе приемника превышает напряжение (мощность) помех в заданное число раз. 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Предельная </a:t>
            </a:r>
            <a:r>
              <a:rPr lang="ru-RU" b="1" dirty="0"/>
              <a:t>чувствительность</a:t>
            </a:r>
            <a:r>
              <a:rPr lang="ru-RU" dirty="0"/>
              <a:t> приемника равна </a:t>
            </a:r>
            <a:r>
              <a:rPr lang="ru-RU" dirty="0" err="1"/>
              <a:t>э.д.с</a:t>
            </a:r>
            <a:r>
              <a:rPr lang="ru-RU" dirty="0"/>
              <a:t>. или номинальной мощности Р</a:t>
            </a:r>
            <a:r>
              <a:rPr lang="ru-RU" baseline="-25000" dirty="0"/>
              <a:t>АП</a:t>
            </a:r>
            <a:r>
              <a:rPr lang="ru-RU" dirty="0"/>
              <a:t> сигнала в антенне, при которой на выходе его линейной части (т. е. на входе детектора), мощность сигнала равна мощности внутреннего шума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Чувствительность определяется как отношение мощности на входе приемника к уровню мощности 1 мВт и выражается в логарифмическом масштабе в </a:t>
            </a:r>
            <a:r>
              <a:rPr lang="ru-RU" dirty="0" err="1"/>
              <a:t>дБм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https://digteh.ru/WLL/ChustvitPrm/fm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147" y="5456673"/>
            <a:ext cx="2068622" cy="96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043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996528" cy="90267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Математический расчет дальности </a:t>
            </a:r>
            <a:r>
              <a:rPr lang="ru-RU" b="1" dirty="0" err="1"/>
              <a:t>Wi-fi</a:t>
            </a:r>
            <a:r>
              <a:rPr lang="ru-RU" b="1" dirty="0"/>
              <a:t> сигнала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1566" y="2001809"/>
            <a:ext cx="8700876" cy="3721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2245" y="3555606"/>
            <a:ext cx="90475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где   - мощность передатчика;   - коэффициент усиления передающей антенны;   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коэффициент усиления приемной антенны;   - чувствительность приемника на данной скорости;  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- потери сигнала в коаксиальном кабеле и разъемах передающего тракта;  </a:t>
            </a:r>
          </a:p>
          <a:p>
            <a:pPr marL="285750" indent="-285750">
              <a:buFontTx/>
              <a:buChar char="-"/>
            </a:pPr>
            <a:endParaRPr lang="ru-RU" dirty="0"/>
          </a:p>
          <a:p>
            <a:pPr marL="285750" indent="-285750">
              <a:buFontTx/>
              <a:buChar char="-"/>
            </a:pPr>
            <a:r>
              <a:rPr lang="ru-RU" dirty="0" smtClean="0"/>
              <a:t> - потери сигнала в коаксиальном кабеле и разъемах приемного тракта.</a:t>
            </a:r>
            <a:endParaRPr lang="ru-RU" dirty="0"/>
          </a:p>
        </p:txBody>
      </p:sp>
      <p:pic>
        <p:nvPicPr>
          <p:cNvPr id="6" name="Рисунок 5" descr="https://wifi-solutions.ru/images/radiomost_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372" y="3450831"/>
            <a:ext cx="657225" cy="20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104" y="3453099"/>
            <a:ext cx="536494" cy="207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0538" y="4037536"/>
            <a:ext cx="536494" cy="207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8531" y="4016906"/>
            <a:ext cx="841321" cy="207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98785" y="4817980"/>
            <a:ext cx="408467" cy="20728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8784" y="5340955"/>
            <a:ext cx="408467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41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Таблица расчета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968241"/>
              </p:ext>
            </p:extLst>
          </p:nvPr>
        </p:nvGraphicFramePr>
        <p:xfrm>
          <a:off x="677863" y="2160589"/>
          <a:ext cx="8596312" cy="1971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>
                  <a:extLst>
                    <a:ext uri="{9D8B030D-6E8A-4147-A177-3AD203B41FA5}">
                      <a16:colId xmlns:a16="http://schemas.microsoft.com/office/drawing/2014/main" val="3226267428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1350458707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3001493562"/>
                    </a:ext>
                  </a:extLst>
                </a:gridCol>
                <a:gridCol w="2149078">
                  <a:extLst>
                    <a:ext uri="{9D8B030D-6E8A-4147-A177-3AD203B41FA5}">
                      <a16:colId xmlns:a16="http://schemas.microsoft.com/office/drawing/2014/main" val="2516201655"/>
                    </a:ext>
                  </a:extLst>
                </a:gridCol>
              </a:tblGrid>
              <a:tr h="3943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Расчетные параметры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Полученные значения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976151"/>
                  </a:ext>
                </a:extLst>
              </a:tr>
              <a:tr h="3943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07583"/>
                  </a:ext>
                </a:extLst>
              </a:tr>
              <a:tr h="3943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560350"/>
                  </a:ext>
                </a:extLst>
              </a:tr>
              <a:tr h="39435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0.05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807915"/>
                  </a:ext>
                </a:extLst>
              </a:tr>
              <a:tr h="39435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дб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0.02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5138836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049" y="2630767"/>
            <a:ext cx="658425" cy="207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14" y="2984047"/>
            <a:ext cx="536494" cy="2072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3049" y="3337327"/>
            <a:ext cx="841321" cy="2072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4014" y="3774797"/>
            <a:ext cx="408467" cy="2072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014" y="4322630"/>
            <a:ext cx="408467" cy="207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157" y="5054271"/>
            <a:ext cx="7222028" cy="3718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12577" y="5934808"/>
            <a:ext cx="520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Произвести математический расчет дальности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486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ru-RU" dirty="0" smtClean="0"/>
              <a:t>Оформить отчет в конспект.</a:t>
            </a:r>
          </a:p>
          <a:p>
            <a:pPr>
              <a:buAutoNum type="arabicPeriod"/>
            </a:pPr>
            <a:r>
              <a:rPr lang="ru-RU" dirty="0" smtClean="0"/>
              <a:t>Произвести расчет дальности.</a:t>
            </a:r>
          </a:p>
          <a:p>
            <a:pPr>
              <a:buAutoNum type="arabicPeriod"/>
            </a:pPr>
            <a:r>
              <a:rPr lang="ru-RU" dirty="0" smtClean="0"/>
              <a:t>Ответить на вопросы преподавателя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9272" y="3856988"/>
            <a:ext cx="3621845" cy="2414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5194" y="603251"/>
            <a:ext cx="3810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72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Беспроводные каналы связи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2" y="1448972"/>
            <a:ext cx="8279329" cy="53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64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509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Формула расчета дальности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59523"/>
            <a:ext cx="8596668" cy="45818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/>
              <a:t>того чтобы рассчитать дальность беспроводного канала связи нужно ввести некоторые понятия:</a:t>
            </a:r>
          </a:p>
          <a:p>
            <a:pPr marL="0" indent="0">
              <a:buNone/>
            </a:pPr>
            <a:r>
              <a:rPr lang="ru-RU" dirty="0" smtClean="0"/>
              <a:t>Приведем </a:t>
            </a:r>
            <a:r>
              <a:rPr lang="ru-RU" dirty="0"/>
              <a:t>формулу расчета дальности.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Она </a:t>
            </a:r>
            <a:r>
              <a:rPr lang="ru-RU" dirty="0"/>
              <a:t>берется из инженерной формулы расчета потерь в свободном пространстве:</a:t>
            </a:r>
          </a:p>
          <a:p>
            <a:pPr marL="0" indent="0">
              <a:buNone/>
            </a:pPr>
            <a:r>
              <a:rPr lang="ru-RU" dirty="0"/>
              <a:t>FSL (</a:t>
            </a:r>
            <a:r>
              <a:rPr lang="ru-RU" dirty="0" err="1"/>
              <a:t>Free</a:t>
            </a:r>
            <a:r>
              <a:rPr lang="ru-RU" dirty="0"/>
              <a:t> </a:t>
            </a:r>
            <a:r>
              <a:rPr lang="ru-RU" dirty="0" err="1"/>
              <a:t>Space</a:t>
            </a:r>
            <a:r>
              <a:rPr lang="ru-RU" dirty="0"/>
              <a:t> </a:t>
            </a:r>
            <a:r>
              <a:rPr lang="ru-RU" dirty="0" err="1"/>
              <a:t>Loss</a:t>
            </a:r>
            <a:r>
              <a:rPr lang="ru-RU" dirty="0"/>
              <a:t>) - потери в свободном пространстве (дБ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F- центральная частота канала, на котором работает система связи (МГц);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D </a:t>
            </a:r>
            <a:r>
              <a:rPr lang="ru-RU" dirty="0"/>
              <a:t>- расстояние между двумя точками (км).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8416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98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Рисунок беспроводной системы связи</a:t>
            </a:r>
            <a:endParaRPr lang="ru-RU" dirty="0"/>
          </a:p>
        </p:txBody>
      </p:sp>
      <p:pic>
        <p:nvPicPr>
          <p:cNvPr id="4" name="Объект 3" descr="https://wifi-solutions.ru/images/radiomost_8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54" y="1591408"/>
            <a:ext cx="7306408" cy="35520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91858" y="5591908"/>
            <a:ext cx="3983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Занести в конспект в виде чертежа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68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сигнала (приложение к рисунку)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967815" cy="44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9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9494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расчета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Внешние точки доступ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4" y="2143004"/>
            <a:ext cx="4390765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85261"/>
              </p:ext>
            </p:extLst>
          </p:nvPr>
        </p:nvGraphicFramePr>
        <p:xfrm>
          <a:off x="5769066" y="1377482"/>
          <a:ext cx="4016772" cy="3881436"/>
        </p:xfrm>
        <a:graphic>
          <a:graphicData uri="http://schemas.openxmlformats.org/drawingml/2006/table">
            <a:tbl>
              <a:tblPr/>
              <a:tblGrid>
                <a:gridCol w="1338924">
                  <a:extLst>
                    <a:ext uri="{9D8B030D-6E8A-4147-A177-3AD203B41FA5}">
                      <a16:colId xmlns:a16="http://schemas.microsoft.com/office/drawing/2014/main" val="909381902"/>
                    </a:ext>
                  </a:extLst>
                </a:gridCol>
                <a:gridCol w="1338924">
                  <a:extLst>
                    <a:ext uri="{9D8B030D-6E8A-4147-A177-3AD203B41FA5}">
                      <a16:colId xmlns:a16="http://schemas.microsoft.com/office/drawing/2014/main" val="2084012431"/>
                    </a:ext>
                  </a:extLst>
                </a:gridCol>
                <a:gridCol w="1338924">
                  <a:extLst>
                    <a:ext uri="{9D8B030D-6E8A-4147-A177-3AD203B41FA5}">
                      <a16:colId xmlns:a16="http://schemas.microsoft.com/office/drawing/2014/main" val="613848114"/>
                    </a:ext>
                  </a:extLst>
                </a:gridCol>
              </a:tblGrid>
              <a:tr h="223742">
                <a:tc>
                  <a:txBody>
                    <a:bodyPr/>
                    <a:lstStyle/>
                    <a:p>
                      <a:pPr fontAlgn="t"/>
                      <a:r>
                        <a:rPr lang="ru-RU" sz="600" b="1" dirty="0">
                          <a:effectLst/>
                        </a:rPr>
                        <a:t>Стоимость проекта</a:t>
                      </a:r>
                      <a:endParaRPr lang="ru-RU" sz="600" dirty="0">
                        <a:effectLst/>
                      </a:endParaRP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>
                          <a:effectLst/>
                        </a:rPr>
                        <a:t>Высокая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>
                          <a:effectLst/>
                        </a:rPr>
                        <a:t> 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721547"/>
                  </a:ext>
                </a:extLst>
              </a:tr>
              <a:tr h="749049">
                <a:tc>
                  <a:txBody>
                    <a:bodyPr/>
                    <a:lstStyle/>
                    <a:p>
                      <a:pPr fontAlgn="t"/>
                      <a:r>
                        <a:rPr lang="ru-RU" sz="600" b="1">
                          <a:effectLst/>
                        </a:rPr>
                        <a:t>Количество оборудования</a:t>
                      </a:r>
                      <a:endParaRPr lang="ru-RU" sz="600">
                        <a:effectLst/>
                      </a:endParaRP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>
                          <a:effectLst/>
                        </a:rPr>
                        <a:t>Много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>
                          <a:effectLst/>
                        </a:rPr>
                        <a:t>От 20 до сотен точек доступа (сети могут носить глобальный характер и быть территориально разнесёнными)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6555961"/>
                  </a:ext>
                </a:extLst>
              </a:tr>
              <a:tr h="749049">
                <a:tc>
                  <a:txBody>
                    <a:bodyPr/>
                    <a:lstStyle/>
                    <a:p>
                      <a:pPr fontAlgn="t"/>
                      <a:r>
                        <a:rPr lang="ru-RU" sz="600" b="1">
                          <a:effectLst/>
                        </a:rPr>
                        <a:t>Производительность сети</a:t>
                      </a:r>
                      <a:endParaRPr lang="ru-RU" sz="600">
                        <a:effectLst/>
                      </a:endParaRP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>
                          <a:effectLst/>
                        </a:rPr>
                        <a:t>Высокая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>
                          <a:effectLst/>
                        </a:rPr>
                        <a:t>Для обеспечения стабильной работы сети используются наиболее производительные модели оборудования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713146"/>
                  </a:ext>
                </a:extLst>
              </a:tr>
              <a:tr h="661498">
                <a:tc>
                  <a:txBody>
                    <a:bodyPr/>
                    <a:lstStyle/>
                    <a:p>
                      <a:pPr fontAlgn="t"/>
                      <a:r>
                        <a:rPr lang="ru-RU" sz="600" b="1">
                          <a:effectLst/>
                        </a:rPr>
                        <a:t>Масштабируемость сети</a:t>
                      </a:r>
                      <a:endParaRPr lang="ru-RU" sz="600">
                        <a:effectLst/>
                      </a:endParaRP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>
                          <a:effectLst/>
                        </a:rPr>
                        <a:t>Выше среднего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>
                          <a:effectLst/>
                        </a:rPr>
                        <a:t>Класс оборудования позволяет осуществлять расширение Wi-Fi сети при необходимости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62056"/>
                  </a:ext>
                </a:extLst>
              </a:tr>
              <a:tr h="749049">
                <a:tc>
                  <a:txBody>
                    <a:bodyPr/>
                    <a:lstStyle/>
                    <a:p>
                      <a:pPr fontAlgn="t"/>
                      <a:r>
                        <a:rPr lang="ru-RU" sz="600" b="1">
                          <a:effectLst/>
                        </a:rPr>
                        <a:t>Безопасность сети</a:t>
                      </a:r>
                      <a:endParaRPr lang="ru-RU" sz="600">
                        <a:effectLst/>
                      </a:endParaRP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>
                          <a:effectLst/>
                        </a:rPr>
                        <a:t>Максимальная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>
                          <a:effectLst/>
                        </a:rPr>
                        <a:t>Обеспечение безопасности – главное условие при развертывании беспроводных сетей банков и госструктур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301683"/>
                  </a:ext>
                </a:extLst>
              </a:tr>
              <a:tr h="749049">
                <a:tc>
                  <a:txBody>
                    <a:bodyPr/>
                    <a:lstStyle/>
                    <a:p>
                      <a:pPr fontAlgn="t"/>
                      <a:r>
                        <a:rPr lang="ru-RU" sz="600" b="1">
                          <a:effectLst/>
                        </a:rPr>
                        <a:t>Сложность реализации</a:t>
                      </a:r>
                      <a:endParaRPr lang="ru-RU" sz="600">
                        <a:effectLst/>
                      </a:endParaRP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>
                          <a:effectLst/>
                        </a:rPr>
                        <a:t>Высокая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sz="600" dirty="0">
                          <a:effectLst/>
                        </a:rPr>
                        <a:t>Подобные проекты требуют согласование многих требований заказчика, а так же более точную калибровку сети</a:t>
                      </a:r>
                    </a:p>
                  </a:txBody>
                  <a:tcPr marL="24320" marR="24320" marT="24320" marB="24320">
                    <a:lnL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CF0F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32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04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/>
          <a:lstStyle/>
          <a:p>
            <a:r>
              <a:rPr lang="ru-RU" dirty="0" smtClean="0"/>
              <a:t>Мощность передатчика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60585"/>
            <a:ext cx="8596668" cy="4880777"/>
          </a:xfrm>
        </p:spPr>
        <p:txBody>
          <a:bodyPr/>
          <a:lstStyle/>
          <a:p>
            <a:pPr marL="0" indent="0" algn="just" fontAlgn="base">
              <a:spcBef>
                <a:spcPts val="0"/>
              </a:spcBef>
              <a:buNone/>
            </a:pP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это мощность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фай роутера в ваттах. У стандартного передатчика характеристика составляет от 100 мВт до 0.2 Вт.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идёт о переменной величине.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spcBef>
                <a:spcPts val="0"/>
              </a:spcBef>
              <a:buNone/>
            </a:pP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 английского переводится как «выходная мощность». Она демонстрирует, насколько изменяются характеристики устройства при подключении к сети.</a:t>
            </a:r>
          </a:p>
          <a:p>
            <a:pPr marL="0" indent="0">
              <a:buNone/>
            </a:pPr>
            <a:r>
              <a:rPr lang="ru-RU" sz="1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Средняя </a:t>
            </a:r>
            <a:r>
              <a:rPr lang="ru-RU" sz="1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мощность (радиопередатчика)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/>
              <a:t>—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Подводимая от передатчика к фидеру антенны мощность, усредненная в течение достаточно длительного промежутка времени по сравнению с наиболее низкой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частотой,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встречающейся при модуляции при нормальных условиях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Пиковая мощность передатчика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мощность в испытательной нагрузке передатчика,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максимальной амплитуде огибающей выходного сигнала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Выходная мощность передатчика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величина мощности, излучаемая передатчиком во время передачи полезной части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пакета.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48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73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антенны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передатчика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63773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АНТЕННЫ — способность антенны в передающем режиме преобразовывать (с учётом тепловых потерь в антенне) эл.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энергию, подводимую по фидеру, в энергию колебаний в свободном пространстве и концентрировать последнюю в заданном направлении. абсолютное усиление (антенны) — Абсолютный коэффициент усиления вычисляется, когда эталонной антенной является изотропная антенна, изолированная в пространстве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усиления антенны характеризует способность антенны концентрировать сигнал в каком-либо определённом направлении. Приведём аналогию: представим, что в тёмной комнате у вас горит слабая 1 Вт лампочка. Вы сможете увидеть лишь контуры предметов в этой комнате, а дальние углы останутся тёмными. Теперь у вас в руках есть ещё небольшое зеркало. Оно отражает часть света от лампочки, и одна половина комнаты освещена в два раза лучше, но другая половина скрыта в тени от зеркальца. В третьем случае поместим эту лампочку в отражатель от фонарика: получится пятно яркого света размером с ладонь. При помощи этого фонаря вы сможете осветить самый дальний угол комнаты. Но ничего, кроме этого пятна света вы не увидите. Таким образом, во всех случаях лампочка оставалась одна и та же. Мы использовали различные отражатели, меняя концентрацию светового луча в определённом направлении</a:t>
            </a:r>
            <a:r>
              <a:rPr lang="ru-RU" sz="1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перевода отношения мощностей в децибелы необходимо воспользоваться следующей таблицей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039464"/>
              </p:ext>
            </p:extLst>
          </p:nvPr>
        </p:nvGraphicFramePr>
        <p:xfrm>
          <a:off x="817689" y="4943239"/>
          <a:ext cx="10796951" cy="1016759"/>
        </p:xfrm>
        <a:graphic>
          <a:graphicData uri="http://schemas.openxmlformats.org/drawingml/2006/table">
            <a:tbl>
              <a:tblPr/>
              <a:tblGrid>
                <a:gridCol w="851132">
                  <a:extLst>
                    <a:ext uri="{9D8B030D-6E8A-4147-A177-3AD203B41FA5}">
                      <a16:colId xmlns:a16="http://schemas.microsoft.com/office/drawing/2014/main" val="3344653867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751946429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997531269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3715874761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2776268813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3698985811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308896695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2778888213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3200755526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580439227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1370897643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3241311940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1320089807"/>
                    </a:ext>
                  </a:extLst>
                </a:gridCol>
                <a:gridCol w="765063">
                  <a:extLst>
                    <a:ext uri="{9D8B030D-6E8A-4147-A177-3AD203B41FA5}">
                      <a16:colId xmlns:a16="http://schemas.microsoft.com/office/drawing/2014/main" val="3785531093"/>
                    </a:ext>
                  </a:extLst>
                </a:gridCol>
              </a:tblGrid>
              <a:tr h="513839"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усиление</a:t>
                      </a:r>
                      <a:r>
                        <a:rPr lang="ru-RU" sz="9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разы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14300" marT="114300" marB="1143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10000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1,26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0,79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0,0001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4866130"/>
                  </a:ext>
                </a:extLst>
              </a:tr>
              <a:tr h="425751"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Усиление, дБ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2875" marR="114300" marT="114300" marB="11430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-10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-40</a:t>
                      </a:r>
                    </a:p>
                  </a:txBody>
                  <a:tcPr marL="114300" marR="114300" marT="114300" marB="114300" anchor="ctr">
                    <a:lnL w="9525" cap="flat" cmpd="sng" algn="ctr">
                      <a:solidFill>
                        <a:srgbClr val="E0E0E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B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94269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0719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10308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антенны приемника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58266"/>
            <a:ext cx="10946097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Коэффициент усиления (КУ) антенны – это способность антенны концентрировать сигнал в определенном направлении, при этом возможность как принимать, так и передавать сигнал. Коэффициент усиления имеет положительное значение, затухание – отрицательное, вычисляется по формуле: 10* </a:t>
            </a:r>
            <a:r>
              <a:rPr lang="ru-RU" dirty="0" err="1"/>
              <a:t>log</a:t>
            </a:r>
            <a:r>
              <a:rPr lang="ru-RU" dirty="0"/>
              <a:t> ( P на выходе/ P на входе) Коэффициент усиления антенны: относительное увеличение излучения в пиковый момент, величина которого, выраженная в дБ, выше эталонного, в этом случае штатная антенна, антенна диполь в половину длины волны (как в случае с двухполюсными антеннами), которой измеряются все прочие антенны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η </a:t>
            </a:r>
            <a:r>
              <a:rPr lang="ru-RU" dirty="0"/>
              <a:t>– коэффициент полезного действия (КПД) антенны.</a:t>
            </a:r>
            <a:endParaRPr lang="ru-RU" dirty="0" smtClean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4269764"/>
            <a:ext cx="790575" cy="200025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3330659" y="3244334"/>
            <a:ext cx="553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коэффициентом направленного действия (КНД) 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80856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95</TotalTime>
  <Words>744</Words>
  <Application>Microsoft Office PowerPoint</Application>
  <PresentationFormat>Широкоэкранный</PresentationFormat>
  <Paragraphs>123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Times New Roman</vt:lpstr>
      <vt:lpstr>Trebuchet MS</vt:lpstr>
      <vt:lpstr>Wingdings 3</vt:lpstr>
      <vt:lpstr>Аспект</vt:lpstr>
      <vt:lpstr>Ставропольский государственный аграрный университет Кафедра информационных систем Специальность: Информационные системы и технологии </vt:lpstr>
      <vt:lpstr>Беспроводные каналы связи</vt:lpstr>
      <vt:lpstr>Формула расчета дальности</vt:lpstr>
      <vt:lpstr>Рисунок беспроводной системы связи</vt:lpstr>
      <vt:lpstr>Передача сигнала (приложение к рисунку)</vt:lpstr>
      <vt:lpstr>Характеристики расчета</vt:lpstr>
      <vt:lpstr>Мощность передатчика</vt:lpstr>
      <vt:lpstr>Усиление антенны передатчика</vt:lpstr>
      <vt:lpstr>Усиление антенны приемника</vt:lpstr>
      <vt:lpstr>Затухание в кабеле</vt:lpstr>
      <vt:lpstr>Вид   кабеля</vt:lpstr>
      <vt:lpstr>Описание затухания</vt:lpstr>
      <vt:lpstr>Чувствительность приемника</vt:lpstr>
      <vt:lpstr>Математический расчет дальности Wi-fi сигнала</vt:lpstr>
      <vt:lpstr>Таблица расчета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Ставропольский государственный аграрный университет Кафедра информационных систем Специальность: Информационные системы и технологии </dc:title>
  <dc:creator>Александр</dc:creator>
  <cp:lastModifiedBy>Александр</cp:lastModifiedBy>
  <cp:revision>18</cp:revision>
  <dcterms:created xsi:type="dcterms:W3CDTF">2022-09-08T15:08:15Z</dcterms:created>
  <dcterms:modified xsi:type="dcterms:W3CDTF">2022-09-08T16:55:19Z</dcterms:modified>
</cp:coreProperties>
</file>